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6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70.xml"/>
  <Override ContentType="application/vnd.openxmlformats-officedocument.presentationml.slide+xml" PartName="/ppt/slides/slide37.xml"/>
  <Override ContentType="application/vnd.openxmlformats-officedocument.presentationml.slide+xml" PartName="/ppt/slides/slide47.xml"/>
  <Override ContentType="application/vnd.openxmlformats-officedocument.presentationml.slide+xml" PartName="/ppt/slides/slide77.xml"/>
  <Override ContentType="application/vnd.openxmlformats-officedocument.presentationml.slide+xml" PartName="/ppt/slides/slide45.xml"/>
  <Override ContentType="application/vnd.openxmlformats-officedocument.presentationml.slide+xml" PartName="/ppt/slides/slide6.xml"/>
  <Override ContentType="application/vnd.openxmlformats-officedocument.presentationml.slide+xml" PartName="/ppt/slides/slide33.xml"/>
  <Override ContentType="application/vnd.openxmlformats-officedocument.presentationml.slide+xml" PartName="/ppt/slides/slide36.xml"/>
  <Override ContentType="application/vnd.openxmlformats-officedocument.presentationml.slide+xml" PartName="/ppt/slides/slide35.xml"/>
  <Override ContentType="application/vnd.openxmlformats-officedocument.presentationml.slide+xml" PartName="/ppt/slides/slide56.xml"/>
  <Override ContentType="application/vnd.openxmlformats-officedocument.presentationml.slide+xml" PartName="/ppt/slides/slide24.xml"/>
  <Override ContentType="application/vnd.openxmlformats-officedocument.presentationml.slide+xml" PartName="/ppt/slides/slide61.xml"/>
  <Override ContentType="application/vnd.openxmlformats-officedocument.presentationml.slide+xml" PartName="/ppt/slides/slide50.xml"/>
  <Override ContentType="application/vnd.openxmlformats-officedocument.presentationml.slide+xml" PartName="/ppt/slides/slide11.xml"/>
  <Override ContentType="application/vnd.openxmlformats-officedocument.presentationml.slide+xml" PartName="/ppt/slides/slide42.xml"/>
  <Override ContentType="application/vnd.openxmlformats-officedocument.presentationml.slide+xml" PartName="/ppt/slides/slide68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1.xml"/>
  <Override ContentType="application/vnd.openxmlformats-officedocument.presentationml.slide+xml" PartName="/ppt/slides/slide78.xml"/>
  <Override ContentType="application/vnd.openxmlformats-officedocument.presentationml.slide+xml" PartName="/ppt/slides/slide44.xml"/>
  <Override ContentType="application/vnd.openxmlformats-officedocument.presentationml.slide+xml" PartName="/ppt/slides/slide72.xml"/>
  <Override ContentType="application/vnd.openxmlformats-officedocument.presentationml.slide+xml" PartName="/ppt/slides/slide46.xml"/>
  <Override ContentType="application/vnd.openxmlformats-officedocument.presentationml.slide+xml" PartName="/ppt/slides/slide71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74.xml"/>
  <Override ContentType="application/vnd.openxmlformats-officedocument.presentationml.slide+xml" PartName="/ppt/slides/slide58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73.xml"/>
  <Override ContentType="application/vnd.openxmlformats-officedocument.presentationml.slide+xml" PartName="/ppt/slides/slide49.xml"/>
  <Override ContentType="application/vnd.openxmlformats-officedocument.presentationml.slide+xml" PartName="/ppt/slides/slide4.xml"/>
  <Override ContentType="application/vnd.openxmlformats-officedocument.presentationml.slide+xml" PartName="/ppt/slides/slide28.xml"/>
  <Override ContentType="application/vnd.openxmlformats-officedocument.presentationml.slide+xml" PartName="/ppt/slides/slide14.xml"/>
  <Override ContentType="application/vnd.openxmlformats-officedocument.presentationml.slide+xml" PartName="/ppt/slides/slide52.xml"/>
  <Override ContentType="application/vnd.openxmlformats-officedocument.presentationml.slide+xml" PartName="/ppt/slides/slide22.xml"/>
  <Override ContentType="application/vnd.openxmlformats-officedocument.presentationml.slide+xml" PartName="/ppt/slides/slide75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62.xml"/>
  <Override ContentType="application/vnd.openxmlformats-officedocument.presentationml.slide+xml" PartName="/ppt/slides/slide69.xml"/>
  <Override ContentType="application/vnd.openxmlformats-officedocument.presentationml.slide+xml" PartName="/ppt/slides/slide65.xml"/>
  <Override ContentType="application/vnd.openxmlformats-officedocument.presentationml.slide+xml" PartName="/ppt/slides/slide48.xml"/>
  <Override ContentType="application/vnd.openxmlformats-officedocument.presentationml.slide+xml" PartName="/ppt/slides/slide2.xml"/>
  <Override ContentType="application/vnd.openxmlformats-officedocument.presentationml.slide+xml" PartName="/ppt/slides/slide67.xml"/>
  <Override ContentType="application/vnd.openxmlformats-officedocument.presentationml.slide+xml" PartName="/ppt/slides/slide26.xml"/>
  <Override ContentType="application/vnd.openxmlformats-officedocument.presentationml.slide+xml" PartName="/ppt/slides/slide3.xml"/>
  <Override ContentType="application/vnd.openxmlformats-officedocument.presentationml.slide+xml" PartName="/ppt/slides/slide25.xml"/>
  <Override ContentType="application/vnd.openxmlformats-officedocument.presentationml.slide+xml" PartName="/ppt/slides/slide54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34.xml"/>
  <Override ContentType="application/vnd.openxmlformats-officedocument.presentationml.slide+xml" PartName="/ppt/slides/slide60.xml"/>
  <Override ContentType="application/vnd.openxmlformats-officedocument.presentationml.slide+xml" PartName="/ppt/slides/slide10.xml"/>
  <Override ContentType="application/vnd.openxmlformats-officedocument.presentationml.slide+xml" PartName="/ppt/slides/slide51.xml"/>
  <Override ContentType="application/vnd.openxmlformats-officedocument.presentationml.slide+xml" PartName="/ppt/slides/slide57.xml"/>
  <Override ContentType="application/vnd.openxmlformats-officedocument.presentationml.slide+xml" PartName="/ppt/slides/slide31.xml"/>
  <Override ContentType="application/vnd.openxmlformats-officedocument.presentationml.slide+xml" PartName="/ppt/slides/slide43.xml"/>
  <Override ContentType="application/vnd.openxmlformats-officedocument.presentationml.slide+xml" PartName="/ppt/slides/slide3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12.xml"/>
  <Override ContentType="application/vnd.openxmlformats-officedocument.presentationml.slide+xml" PartName="/ppt/slides/slide64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66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76.xml"/>
  <Override ContentType="application/vnd.openxmlformats-officedocument.presentationml.slide+xml" PartName="/ppt/slides/slide59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41.xml"/>
  <Override ContentType="application/vnd.openxmlformats-officedocument.presentationml.slide+xml" PartName="/ppt/slides/slide55.xml"/>
  <Override ContentType="application/vnd.openxmlformats-officedocument.presentationml.slide+xml" PartName="/ppt/slides/slide5.xml"/>
  <Override ContentType="application/vnd.openxmlformats-officedocument.presentationml.slide+xml" PartName="/ppt/slides/slide63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072F1524-0408-4E18-928E-5DB6AE850CEC}">
  <a:tblStyle styleId="{072F1524-0408-4E18-928E-5DB6AE850CEC}" styleName="Table_0">
    <a:wholeTbl>
      <a:tcStyle>
        <a:tcBdr>
          <a:left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71" Type="http://schemas.openxmlformats.org/officeDocument/2006/relationships/slide" Target="slides/slide66.xml"/><Relationship Id="rId34" Type="http://schemas.openxmlformats.org/officeDocument/2006/relationships/slide" Target="slides/slide29.xml"/><Relationship Id="rId70" Type="http://schemas.openxmlformats.org/officeDocument/2006/relationships/slide" Target="slides/slide65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2" Type="http://schemas.openxmlformats.org/officeDocument/2006/relationships/presProps" Target="presProps.xml"/><Relationship Id="rId1" Type="http://schemas.openxmlformats.org/officeDocument/2006/relationships/theme" Target="theme/theme2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1" Type="http://schemas.openxmlformats.org/officeDocument/2006/relationships/slide" Target="slides/slide36.xml"/><Relationship Id="rId3" Type="http://schemas.openxmlformats.org/officeDocument/2006/relationships/tableStyles" Target="tableStyles.xml"/><Relationship Id="rId42" Type="http://schemas.openxmlformats.org/officeDocument/2006/relationships/slide" Target="slides/slide37.xml"/><Relationship Id="rId80" Type="http://schemas.openxmlformats.org/officeDocument/2006/relationships/slide" Target="slides/slide75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82" Type="http://schemas.openxmlformats.org/officeDocument/2006/relationships/slide" Target="slides/slide77.xml"/><Relationship Id="rId45" Type="http://schemas.openxmlformats.org/officeDocument/2006/relationships/slide" Target="slides/slide40.xml"/><Relationship Id="rId81" Type="http://schemas.openxmlformats.org/officeDocument/2006/relationships/slide" Target="slides/slide76.xml"/><Relationship Id="rId46" Type="http://schemas.openxmlformats.org/officeDocument/2006/relationships/slide" Target="slides/slide41.xml"/><Relationship Id="rId83" Type="http://schemas.openxmlformats.org/officeDocument/2006/relationships/slide" Target="slides/slide78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69" Type="http://schemas.openxmlformats.org/officeDocument/2006/relationships/slide" Target="slides/slide64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60" Type="http://schemas.openxmlformats.org/officeDocument/2006/relationships/slide" Target="slides/slide55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0" Type="http://schemas.openxmlformats.org/officeDocument/2006/relationships/slide" Target="slides/slide15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/>
              <a:t>Perguntar a alguém do público se essa pessoa acha eu confiável. Se não, pq não? Insistir até ela dar a resposta de que não me conhece.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0323F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8.jpg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0.png"/></Relationships>
</file>

<file path=ppt/slides/_rels/slide4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9.jpg"/></Relationships>
</file>

<file path=ppt/slides/_rels/slide4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1.png"/></Relationships>
</file>

<file path=ppt/slides/_rels/slide5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1.png"/><Relationship Id="rId3" Type="http://schemas.openxmlformats.org/officeDocument/2006/relationships/image" Target="../media/image02.png"/><Relationship Id="rId5" Type="http://schemas.openxmlformats.org/officeDocument/2006/relationships/image" Target="../media/image32.png"/></Relationships>
</file>

<file path=ppt/slides/_rels/slide6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7.png"/></Relationships>
</file>

<file path=ppt/slides/_rels/slide6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.png"/></Relationships>
</file>

<file path=ppt/slides/_rels/slide7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1.png"/></Relationships>
</file>

<file path=ppt/slides/_rels/slide7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7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3.png"/></Relationships>
</file>

<file path=ppt/slides/_rels/slide7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34.png"/></Relationships>
</file>

<file path=ppt/slides/_rels/slide7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5.png"/></Relationships>
</file>

<file path=ppt/slides/_rels/slide7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2" Type="http://schemas.openxmlformats.org/officeDocument/2006/relationships/image" Target="../media/image0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08.png"/><Relationship Id="rId4" Type="http://schemas.openxmlformats.org/officeDocument/2006/relationships/image" Target="../media/image26.png"/><Relationship Id="rId11" Type="http://schemas.openxmlformats.org/officeDocument/2006/relationships/image" Target="../media/image30.png"/><Relationship Id="rId3" Type="http://schemas.openxmlformats.org/officeDocument/2006/relationships/image" Target="../media/image07.png"/><Relationship Id="rId9" Type="http://schemas.openxmlformats.org/officeDocument/2006/relationships/image" Target="../media/image06.png"/><Relationship Id="rId6" Type="http://schemas.openxmlformats.org/officeDocument/2006/relationships/image" Target="../media/image03.png"/><Relationship Id="rId5" Type="http://schemas.openxmlformats.org/officeDocument/2006/relationships/image" Target="../media/image05.png"/><Relationship Id="rId8" Type="http://schemas.openxmlformats.org/officeDocument/2006/relationships/image" Target="../media/image10.png"/><Relationship Id="rId7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ctrTitle"/>
          </p:nvPr>
        </p:nvSpPr>
        <p:spPr>
          <a:xfrm>
            <a:off x="685800" y="2139750"/>
            <a:ext cx="7772400" cy="863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0" lang="pt-BR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Simplificando o Bitcoin</a:t>
            </a:r>
          </a:p>
        </p:txBody>
      </p:sp>
      <p:sp>
        <p:nvSpPr>
          <p:cNvPr id="31" name="Shape 31"/>
          <p:cNvSpPr txBox="1"/>
          <p:nvPr/>
        </p:nvSpPr>
        <p:spPr>
          <a:xfrm>
            <a:off x="7113950" y="4618775"/>
            <a:ext cx="21555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16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por Fernando Paladini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876600" y="2116800"/>
            <a:ext cx="7390799" cy="909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t/>
            </a:r>
            <a:endParaRPr b="0"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b="0"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Guardar!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Guardar e proteger o seu dinheiro da </a:t>
            </a:r>
            <a:r>
              <a:rPr b="0" lang="pt-BR" sz="2400">
                <a:solidFill>
                  <a:srgbClr val="FF0000"/>
                </a:solidFill>
                <a:latin typeface="Abel"/>
                <a:ea typeface="Abel"/>
                <a:cs typeface="Abel"/>
                <a:sym typeface="Abel"/>
              </a:rPr>
              <a:t>inflação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 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76600" y="2092050"/>
            <a:ext cx="7390799" cy="959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Investir!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É possível emprestar bitcoins a taxas de juros.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876600" y="2092050"/>
            <a:ext cx="7390799" cy="959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Remessas internacionais!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Enviar dinheiro para o outro lado do mundo em minutos.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445800" y="272400"/>
            <a:ext cx="5290799" cy="65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Como usar o Bitcoin?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175" y="1092725"/>
            <a:ext cx="3400425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>
            <p:ph idx="2" type="title"/>
          </p:nvPr>
        </p:nvSpPr>
        <p:spPr>
          <a:xfrm>
            <a:off x="445800" y="1092725"/>
            <a:ext cx="4458299" cy="3193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bel"/>
              <a:buAutoNum type="arabicPeriod"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Baixar uma carteira Bitcoin.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bel"/>
              <a:buAutoNum type="arabicPeriod"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Obter bitcoins de alguma maneira.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bel"/>
              <a:buChar char="➔"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Enviar bitcoins: digitar endereço e quantidade.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bel"/>
              <a:buChar char="➔"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Receber bitcoins: passar o seu endereço bitcoin ao interessado.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457200" y="1181950"/>
            <a:ext cx="8540999" cy="294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O Bitcoin é um protocolo e por isso pode ser implementado em praticamente qualquer dispositivo. Existem carteiras bitcoin em:</a:t>
            </a:r>
          </a:p>
        </p:txBody>
      </p:sp>
      <p:grpSp>
        <p:nvGrpSpPr>
          <p:cNvPr id="137" name="Shape 137"/>
          <p:cNvGrpSpPr/>
          <p:nvPr/>
        </p:nvGrpSpPr>
        <p:grpSpPr>
          <a:xfrm>
            <a:off x="649950" y="2561025"/>
            <a:ext cx="1380050" cy="2011824"/>
            <a:chOff x="649950" y="2789625"/>
            <a:chExt cx="1380050" cy="2011824"/>
          </a:xfrm>
        </p:grpSpPr>
        <p:pic>
          <p:nvPicPr>
            <p:cNvPr id="138" name="Shape 1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9950" y="2789625"/>
              <a:ext cx="1380000" cy="13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Shape 139"/>
            <p:cNvSpPr txBox="1"/>
            <p:nvPr/>
          </p:nvSpPr>
          <p:spPr>
            <a:xfrm>
              <a:off x="650000" y="4276750"/>
              <a:ext cx="1380000" cy="524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pt-BR" sz="2400">
                  <a:solidFill>
                    <a:srgbClr val="FFFFFF"/>
                  </a:solidFill>
                  <a:latin typeface="Abel"/>
                  <a:ea typeface="Abel"/>
                  <a:cs typeface="Abel"/>
                  <a:sym typeface="Abel"/>
                </a:rPr>
                <a:t>Desktop</a:t>
              </a:r>
            </a:p>
          </p:txBody>
        </p:sp>
      </p:grpSp>
      <p:grpSp>
        <p:nvGrpSpPr>
          <p:cNvPr id="140" name="Shape 140"/>
          <p:cNvGrpSpPr/>
          <p:nvPr/>
        </p:nvGrpSpPr>
        <p:grpSpPr>
          <a:xfrm>
            <a:off x="2772062" y="2561025"/>
            <a:ext cx="1380062" cy="2011824"/>
            <a:chOff x="2663725" y="2789625"/>
            <a:chExt cx="1380062" cy="2011824"/>
          </a:xfrm>
        </p:grpSpPr>
        <p:pic>
          <p:nvPicPr>
            <p:cNvPr id="141" name="Shape 1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63725" y="2789625"/>
              <a:ext cx="1380000" cy="1379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Shape 142"/>
            <p:cNvSpPr txBox="1"/>
            <p:nvPr/>
          </p:nvSpPr>
          <p:spPr>
            <a:xfrm>
              <a:off x="2663787" y="4276750"/>
              <a:ext cx="1380000" cy="524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pt-BR" sz="2400">
                  <a:solidFill>
                    <a:srgbClr val="FFFFFF"/>
                  </a:solidFill>
                  <a:latin typeface="Abel"/>
                  <a:ea typeface="Abel"/>
                  <a:cs typeface="Abel"/>
                  <a:sym typeface="Abel"/>
                </a:rPr>
                <a:t>Web</a:t>
              </a:r>
            </a:p>
          </p:txBody>
        </p:sp>
      </p:grpSp>
      <p:grpSp>
        <p:nvGrpSpPr>
          <p:cNvPr id="143" name="Shape 143"/>
          <p:cNvGrpSpPr/>
          <p:nvPr/>
        </p:nvGrpSpPr>
        <p:grpSpPr>
          <a:xfrm>
            <a:off x="4894200" y="2561025"/>
            <a:ext cx="1380037" cy="2011824"/>
            <a:chOff x="4894200" y="2789625"/>
            <a:chExt cx="1380037" cy="2011824"/>
          </a:xfrm>
        </p:grpSpPr>
        <p:pic>
          <p:nvPicPr>
            <p:cNvPr id="144" name="Shape 1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94200" y="2789625"/>
              <a:ext cx="1380000" cy="13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Shape 145"/>
            <p:cNvSpPr txBox="1"/>
            <p:nvPr/>
          </p:nvSpPr>
          <p:spPr>
            <a:xfrm>
              <a:off x="4894237" y="4276750"/>
              <a:ext cx="1380000" cy="524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pt-BR" sz="2400">
                  <a:solidFill>
                    <a:srgbClr val="FFFFFF"/>
                  </a:solidFill>
                  <a:latin typeface="Abel"/>
                  <a:ea typeface="Abel"/>
                  <a:cs typeface="Abel"/>
                  <a:sym typeface="Abel"/>
                </a:rPr>
                <a:t>Mobile</a:t>
              </a:r>
            </a:p>
          </p:txBody>
        </p:sp>
      </p:grpSp>
      <p:grpSp>
        <p:nvGrpSpPr>
          <p:cNvPr id="146" name="Shape 146"/>
          <p:cNvGrpSpPr/>
          <p:nvPr/>
        </p:nvGrpSpPr>
        <p:grpSpPr>
          <a:xfrm>
            <a:off x="7016312" y="2561025"/>
            <a:ext cx="1388312" cy="2011824"/>
            <a:chOff x="7116362" y="2789625"/>
            <a:chExt cx="1388312" cy="2011824"/>
          </a:xfrm>
        </p:grpSpPr>
        <p:pic>
          <p:nvPicPr>
            <p:cNvPr id="147" name="Shape 1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24675" y="2789625"/>
              <a:ext cx="1380000" cy="13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Shape 148"/>
            <p:cNvSpPr txBox="1"/>
            <p:nvPr/>
          </p:nvSpPr>
          <p:spPr>
            <a:xfrm>
              <a:off x="7116362" y="4276750"/>
              <a:ext cx="1380000" cy="524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pt-BR" sz="2400">
                  <a:solidFill>
                    <a:srgbClr val="FFFFFF"/>
                  </a:solidFill>
                  <a:latin typeface="Abel"/>
                  <a:ea typeface="Abel"/>
                  <a:cs typeface="Abel"/>
                  <a:sym typeface="Abel"/>
                </a:rPr>
                <a:t>Papel</a:t>
              </a:r>
            </a:p>
          </p:txBody>
        </p:sp>
      </p:grpSp>
      <p:sp>
        <p:nvSpPr>
          <p:cNvPr id="149" name="Shape 149"/>
          <p:cNvSpPr txBox="1"/>
          <p:nvPr>
            <p:ph idx="2" type="title"/>
          </p:nvPr>
        </p:nvSpPr>
        <p:spPr>
          <a:xfrm>
            <a:off x="445800" y="272400"/>
            <a:ext cx="5290799" cy="65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Como usar o Bitcoin?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594953" y="319325"/>
            <a:ext cx="39540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>
            <p:ph type="title"/>
          </p:nvPr>
        </p:nvSpPr>
        <p:spPr>
          <a:xfrm>
            <a:off x="445800" y="272400"/>
            <a:ext cx="5290799" cy="65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Como usar o Bitcoin?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189800" y="3158714"/>
            <a:ext cx="6764400" cy="570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O que nós </a:t>
            </a:r>
            <a:r>
              <a:rPr lang="pt-BR" sz="2400">
                <a:solidFill>
                  <a:srgbClr val="FF0000"/>
                </a:solidFill>
                <a:latin typeface="Abel"/>
                <a:ea typeface="Abel"/>
                <a:cs typeface="Abel"/>
                <a:sym typeface="Abel"/>
              </a:rPr>
              <a:t>NÃO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sabemos sobre o </a:t>
            </a:r>
            <a:r>
              <a:rPr b="0" lang="pt-BR" sz="2400">
                <a:solidFill>
                  <a:srgbClr val="FF9900"/>
                </a:solidFill>
                <a:latin typeface="Abel"/>
                <a:ea typeface="Abel"/>
                <a:cs typeface="Abel"/>
                <a:sym typeface="Abel"/>
              </a:rPr>
              <a:t>Bitcoin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637" y="1489387"/>
            <a:ext cx="1402725" cy="14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189800" y="2063550"/>
            <a:ext cx="6764400" cy="101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Ao invés de explicar o que é Bitcoin, vamos criar algo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parecido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com o que o Bitcoin faz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1189800" y="2309100"/>
            <a:ext cx="6764400" cy="52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Sim, iremos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reinventar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o Bitcoin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1189800" y="2309100"/>
            <a:ext cx="6764400" cy="52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Vamos imaginar que estamos jogando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3150000" y="2843400"/>
            <a:ext cx="27804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30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Banco Imobiliário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/>
        </p:nvSpPr>
        <p:spPr>
          <a:xfrm>
            <a:off x="3510025" y="1234700"/>
            <a:ext cx="4983899" cy="346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bel"/>
              <a:buChar char="●"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Faz ciência da computação na UFSC, 4º semestre.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bel"/>
              <a:buChar char="●"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É desenvolvedor web (Ruby on Rails e Java, um pouco de NodeJS, Python e C++, </a:t>
            </a:r>
            <a:r>
              <a:rPr lang="pt-BR" sz="24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, </a:t>
            </a: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etc.).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bel"/>
              <a:buChar char="●"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Teve projetos relacionados ao Bitcoin e também a ciência.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bel"/>
              <a:buChar char="●"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Adora novas tecnologias.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bel"/>
              <a:buChar char="●"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Ama a ciência.</a:t>
            </a:r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457200" y="205974"/>
            <a:ext cx="7104000" cy="86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4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Sobre mim</a:t>
            </a:r>
          </a:p>
        </p:txBody>
      </p:sp>
      <p:pic>
        <p:nvPicPr>
          <p:cNvPr id="38" name="Shape 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98" y="1072075"/>
            <a:ext cx="2523598" cy="3786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187" y="141137"/>
            <a:ext cx="6481623" cy="486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1189800" y="598486"/>
            <a:ext cx="6764400" cy="52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Nele temos algumas propriedades (casas e hotéis):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225" y="1545747"/>
            <a:ext cx="4367550" cy="290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1189800" y="3604500"/>
            <a:ext cx="6764400" cy="525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Mas temos um problema!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1948350" y="4062600"/>
            <a:ext cx="5247299" cy="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“Alguém” </a:t>
            </a:r>
            <a:r>
              <a:rPr lang="pt-BR" sz="3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perdeu o dinheiro do jogo</a:t>
            </a: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13119" l="0" r="0" t="0"/>
          <a:stretch/>
        </p:blipFill>
        <p:spPr>
          <a:xfrm>
            <a:off x="2308200" y="990900"/>
            <a:ext cx="4527600" cy="235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930750" y="1953000"/>
            <a:ext cx="7282500" cy="123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Temos que criar algo que nos permita comprar propriedades e pagar taxas (aluguéis, “Revés”). Precisamos de algo que todos nós concordamos que tem valor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930750" y="2284800"/>
            <a:ext cx="7282500" cy="57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Em outras palavras,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precisamos de uma moeda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0"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1185000" y="1953000"/>
            <a:ext cx="6773999" cy="123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Precisamos de uma moeda facilmente comerciável e que não possa ser falsificada, por isso vamos evitar o dinheiro em espécie (papel)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1185000" y="1953000"/>
            <a:ext cx="6773999" cy="123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 solução é especificar um saldo para todos os jogadores no começo do jogo,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anotá-lo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em um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caderno e ir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atualizando-o 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com o tempo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/>
        </p:nvSpPr>
        <p:spPr>
          <a:xfrm>
            <a:off x="1830231" y="1680000"/>
            <a:ext cx="2395500" cy="17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Ana</a:t>
            </a:r>
          </a:p>
          <a:p>
            <a:pPr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Gabriel</a:t>
            </a:r>
          </a:p>
          <a:p>
            <a:pPr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Lucas</a:t>
            </a:r>
          </a:p>
          <a:p>
            <a:pPr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Josikwylkson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4308668" y="1680000"/>
            <a:ext cx="2395500" cy="17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1185000" y="2086050"/>
            <a:ext cx="6773999" cy="971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Chamamos essa lista de saldos de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livro-razão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ou  apenas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registro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 O termo original é </a:t>
            </a:r>
            <a:r>
              <a:rPr b="0" i="1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ledger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1185000" y="2086050"/>
            <a:ext cx="6773999" cy="971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O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Registro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é a “Lei”. Uma conta tem o saldo que o Registro diz que ela tem. Sem choro.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57200" y="205974"/>
            <a:ext cx="7104000" cy="86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4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Instituto Bitcoin</a:t>
            </a:r>
          </a:p>
        </p:txBody>
      </p:sp>
      <p:sp>
        <p:nvSpPr>
          <p:cNvPr id="44" name="Shape 44"/>
          <p:cNvSpPr txBox="1"/>
          <p:nvPr/>
        </p:nvSpPr>
        <p:spPr>
          <a:xfrm>
            <a:off x="3467025" y="1516825"/>
            <a:ext cx="52119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6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Pilares do Instituto Bitcoin: </a:t>
            </a:r>
          </a:p>
          <a:p>
            <a:pPr indent="-393700" lvl="0" marL="457200" rtl="0">
              <a:spcBef>
                <a:spcPts val="0"/>
              </a:spcBef>
              <a:buClr>
                <a:srgbClr val="F3F3F3"/>
              </a:buClr>
              <a:buSzPct val="100000"/>
              <a:buFont typeface="Abel"/>
              <a:buChar char="●"/>
            </a:pPr>
            <a:r>
              <a:rPr lang="pt-BR" sz="26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Promover </a:t>
            </a:r>
          </a:p>
          <a:p>
            <a:pPr indent="-393700" lvl="0" marL="457200" rtl="0">
              <a:spcBef>
                <a:spcPts val="0"/>
              </a:spcBef>
              <a:buClr>
                <a:srgbClr val="F3F3F3"/>
              </a:buClr>
              <a:buSzPct val="100000"/>
              <a:buFont typeface="Abel"/>
              <a:buChar char="●"/>
            </a:pPr>
            <a:r>
              <a:rPr lang="pt-BR" sz="26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Proteger</a:t>
            </a:r>
          </a:p>
          <a:p>
            <a:pPr indent="-393700" lvl="0" marL="457200" rtl="0">
              <a:spcBef>
                <a:spcPts val="0"/>
              </a:spcBef>
              <a:buClr>
                <a:srgbClr val="F3F3F3"/>
              </a:buClr>
              <a:buSzPct val="100000"/>
              <a:buFont typeface="Abel"/>
              <a:buChar char="●"/>
            </a:pPr>
            <a:r>
              <a:rPr lang="pt-BR" sz="26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Padronizar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F3F3F3"/>
              </a:solidFill>
              <a:latin typeface="Abel"/>
              <a:ea typeface="Abel"/>
              <a:cs typeface="Abel"/>
              <a:sym typeface="Abel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26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Tanto Bitcoin, como criptomoedas.</a:t>
            </a:r>
          </a:p>
        </p:txBody>
      </p:sp>
      <p:sp>
        <p:nvSpPr>
          <p:cNvPr id="45" name="Shape 45"/>
          <p:cNvSpPr txBox="1"/>
          <p:nvPr/>
        </p:nvSpPr>
        <p:spPr>
          <a:xfrm>
            <a:off x="2891400" y="4459225"/>
            <a:ext cx="3361199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www.institutobitcoin.org/</a:t>
            </a:r>
          </a:p>
        </p:txBody>
      </p:sp>
      <p:sp>
        <p:nvSpPr>
          <p:cNvPr id="46" name="Shape 46"/>
          <p:cNvSpPr/>
          <p:nvPr/>
        </p:nvSpPr>
        <p:spPr>
          <a:xfrm>
            <a:off x="457200" y="1246450"/>
            <a:ext cx="2714099" cy="3038399"/>
          </a:xfrm>
          <a:prstGeom prst="rect">
            <a:avLst/>
          </a:prstGeom>
          <a:solidFill>
            <a:srgbClr val="F3F3F3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7" name="Shape 47"/>
          <p:cNvPicPr preferRelativeResize="0"/>
          <p:nvPr/>
        </p:nvPicPr>
        <p:blipFill rotWithShape="1">
          <a:blip r:embed="rId3">
            <a:alphaModFix/>
          </a:blip>
          <a:srcRect b="9354" l="0" r="0" t="0"/>
          <a:stretch/>
        </p:blipFill>
        <p:spPr>
          <a:xfrm>
            <a:off x="694375" y="1368550"/>
            <a:ext cx="2239749" cy="2754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1185000" y="2086050"/>
            <a:ext cx="6773999" cy="971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Se tivermos um jogo com 20 ou 30 pessoas, quem será o responsável por controlar o Registro?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1185000" y="2317500"/>
            <a:ext cx="6773999" cy="508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Essa pessoa tem que ser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confiável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1185000" y="2317500"/>
            <a:ext cx="6773999" cy="508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Essa pessoa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pode ser eu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 Você deixa?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1185000" y="2086050"/>
            <a:ext cx="6773999" cy="971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Se eu ficar responsável pelo Registro, posso roubar e dizer que tenho 20 moedas a mais.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1185000" y="2109600"/>
            <a:ext cx="6773999" cy="924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Centralizar o Registro ou a economia do nosso jogo em uma pessoa ou entidade </a:t>
            </a:r>
            <a:r>
              <a:rPr b="0" lang="pt-BR" sz="2400">
                <a:solidFill>
                  <a:srgbClr val="FF0000"/>
                </a:solidFill>
                <a:latin typeface="Abel"/>
                <a:ea typeface="Abel"/>
                <a:cs typeface="Abel"/>
                <a:sym typeface="Abel"/>
              </a:rPr>
              <a:t>não é uma boa ideia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1185000" y="1945200"/>
            <a:ext cx="6773999" cy="125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Então que tal dar para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todo mundo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um caderno com uma cópia do Registro? Quando uma alteração for feita, ela deve ser propagada entre todos as cópias do Registro.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/>
        </p:nvSpPr>
        <p:spPr>
          <a:xfrm>
            <a:off x="150300" y="29762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Ana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Gabriel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Lucas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Josikwylkson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2199000" y="29762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2199000" y="5537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150300" y="5537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Ana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Gabriel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Lucas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Josikwylkson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6499400" y="5537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4450700" y="5537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Ana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Gabriel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Lucas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Josikwylkson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6499400" y="29762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4450700" y="29762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Ana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Gabriel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Lucas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Josikwylkson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1195675" y="87100"/>
            <a:ext cx="2042999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Registro da Ana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5306250" y="87100"/>
            <a:ext cx="2481599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Registro do Gabriel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1199275" y="2509625"/>
            <a:ext cx="2339999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Registro do Josik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5447850" y="2509625"/>
            <a:ext cx="2339999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Registro do Lucas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1185000" y="2121300"/>
            <a:ext cx="6773999" cy="90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Parece bom.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Agora vamos começar o jogo...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1185000" y="2122200"/>
            <a:ext cx="6773999" cy="899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 Ana compra uma casa do Lucas por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5 unidades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e atualiza o Registro dela.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/>
        </p:nvSpPr>
        <p:spPr>
          <a:xfrm>
            <a:off x="150300" y="29762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Ana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Gabriel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Lucas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Josikwylkson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2199000" y="29762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2199000" y="5537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95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105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150300" y="5537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Ana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Gabriel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Lucas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Josikwylkson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6499400" y="5537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4450700" y="5537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Ana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Gabriel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Lucas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Josikwylkson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6499400" y="29762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4450700" y="29762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Ana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Gabriel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Lucas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Josikwylkson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195675" y="87100"/>
            <a:ext cx="2042999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Registro da Ana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5306250" y="87100"/>
            <a:ext cx="2481599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Registro do Gabriel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199275" y="2509625"/>
            <a:ext cx="2339999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Registro do Josik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5447850" y="2509625"/>
            <a:ext cx="2339999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Registro do Lucas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57200" y="205974"/>
            <a:ext cx="7104000" cy="86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4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Bitcoin Brasil Desenvolvedores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4" y="1482600"/>
            <a:ext cx="2714199" cy="270964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/>
          <p:nvPr/>
        </p:nvSpPr>
        <p:spPr>
          <a:xfrm>
            <a:off x="3467025" y="1516825"/>
            <a:ext cx="52119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6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Incentivo e criação de projetos relacionados ao Bitcoin.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F3F3F3"/>
              </a:solidFill>
              <a:latin typeface="Abel"/>
              <a:ea typeface="Abel"/>
              <a:cs typeface="Abel"/>
              <a:sym typeface="Abel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pt-BR" sz="26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Todos os projetos:</a:t>
            </a:r>
          </a:p>
          <a:p>
            <a:pPr indent="-393700" lvl="0" marL="457200" rtl="0">
              <a:spcBef>
                <a:spcPts val="0"/>
              </a:spcBef>
              <a:buClr>
                <a:srgbClr val="F3F3F3"/>
              </a:buClr>
              <a:buSzPct val="100000"/>
              <a:buFont typeface="Abel"/>
              <a:buChar char="●"/>
            </a:pPr>
            <a:r>
              <a:rPr lang="pt-BR" sz="26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Open-source</a:t>
            </a:r>
          </a:p>
          <a:p>
            <a:pPr indent="-393700" lvl="0" marL="457200" rtl="0">
              <a:spcBef>
                <a:spcPts val="0"/>
              </a:spcBef>
              <a:buClr>
                <a:srgbClr val="F3F3F3"/>
              </a:buClr>
              <a:buSzPct val="100000"/>
              <a:buFont typeface="Abel"/>
              <a:buChar char="●"/>
            </a:pPr>
            <a:r>
              <a:rPr lang="pt-BR" sz="26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Sem fins lucrativos</a:t>
            </a:r>
          </a:p>
        </p:txBody>
      </p:sp>
      <p:sp>
        <p:nvSpPr>
          <p:cNvPr id="55" name="Shape 55"/>
          <p:cNvSpPr txBox="1"/>
          <p:nvPr/>
        </p:nvSpPr>
        <p:spPr>
          <a:xfrm>
            <a:off x="2863500" y="4459225"/>
            <a:ext cx="34170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rPr>
              <a:t>www.github.com/btcbrdev/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627250" y="2122200"/>
            <a:ext cx="7595699" cy="899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Então ela diz: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“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Ei seus usuários de Windows, atualizem essa merda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”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82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hape 313"/>
          <p:cNvPicPr preferRelativeResize="0"/>
          <p:nvPr/>
        </p:nvPicPr>
        <p:blipFill rotWithShape="1">
          <a:blip r:embed="rId3">
            <a:alphaModFix/>
          </a:blip>
          <a:srcRect b="14595" l="0" r="1787" t="0"/>
          <a:stretch/>
        </p:blipFill>
        <p:spPr>
          <a:xfrm>
            <a:off x="760275" y="356913"/>
            <a:ext cx="7775849" cy="442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/>
        </p:nvSpPr>
        <p:spPr>
          <a:xfrm>
            <a:off x="150300" y="29762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Ana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Gabriel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Lucas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Josikwylkson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2199000" y="29762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2199000" y="5537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95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105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50300" y="5537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Ana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Gabriel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Lucas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Josikwylkson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6499400" y="5537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4450700" y="5537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Ana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Gabriel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Lucas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Josikwylkson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6499400" y="29762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4450700" y="29762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Ana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Gabriel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Lucas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Josikwylkson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1195675" y="87100"/>
            <a:ext cx="2042999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Registro da Ana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5306250" y="87100"/>
            <a:ext cx="2481599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Registro do Gabriel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1199275" y="2509625"/>
            <a:ext cx="2339999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Registro do Josik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5447850" y="2509625"/>
            <a:ext cx="2339999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Registro do Lucas</a:t>
            </a:r>
          </a:p>
        </p:txBody>
      </p:sp>
      <p:cxnSp>
        <p:nvCxnSpPr>
          <p:cNvPr id="330" name="Shape 330"/>
          <p:cNvCxnSpPr/>
          <p:nvPr/>
        </p:nvCxnSpPr>
        <p:spPr>
          <a:xfrm flipH="1" rot="10800000">
            <a:off x="3795400" y="1275424"/>
            <a:ext cx="1337699" cy="31200"/>
          </a:xfrm>
          <a:prstGeom prst="straightConnector1">
            <a:avLst/>
          </a:prstGeom>
          <a:noFill/>
          <a:ln cap="flat" w="762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1" name="Shape 331"/>
          <p:cNvCxnSpPr/>
          <p:nvPr/>
        </p:nvCxnSpPr>
        <p:spPr>
          <a:xfrm>
            <a:off x="3842050" y="2354000"/>
            <a:ext cx="1244399" cy="912599"/>
          </a:xfrm>
          <a:prstGeom prst="straightConnector1">
            <a:avLst/>
          </a:prstGeom>
          <a:noFill/>
          <a:ln cap="flat" w="762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32" name="Shape 332"/>
          <p:cNvCxnSpPr/>
          <p:nvPr/>
        </p:nvCxnSpPr>
        <p:spPr>
          <a:xfrm flipH="1">
            <a:off x="2198799" y="2156950"/>
            <a:ext cx="113700" cy="404400"/>
          </a:xfrm>
          <a:prstGeom prst="straightConnector1">
            <a:avLst/>
          </a:prstGeom>
          <a:noFill/>
          <a:ln cap="flat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/>
        </p:nvSpPr>
        <p:spPr>
          <a:xfrm>
            <a:off x="150300" y="29762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Ana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Gabriel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Lucas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Josikwylkson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2199000" y="5537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95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105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50300" y="5537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Ana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Gabriel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Lucas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Josikwylkson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4450700" y="5537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Ana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Gabriel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Lucas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Josikwylkson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4450700" y="29762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Ana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Gabriel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Lucas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Josikwylkson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1195675" y="87100"/>
            <a:ext cx="2042999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Registro da Ana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5306250" y="87100"/>
            <a:ext cx="2481599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Registro do Gabriel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1199275" y="2509625"/>
            <a:ext cx="2339999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Registro do Josik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5447850" y="2509625"/>
            <a:ext cx="2339999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Registro do Lucas</a:t>
            </a:r>
          </a:p>
        </p:txBody>
      </p:sp>
      <p:cxnSp>
        <p:nvCxnSpPr>
          <p:cNvPr id="346" name="Shape 346"/>
          <p:cNvCxnSpPr/>
          <p:nvPr/>
        </p:nvCxnSpPr>
        <p:spPr>
          <a:xfrm flipH="1" rot="10800000">
            <a:off x="3795400" y="1275424"/>
            <a:ext cx="1337699" cy="31200"/>
          </a:xfrm>
          <a:prstGeom prst="straightConnector1">
            <a:avLst/>
          </a:prstGeom>
          <a:noFill/>
          <a:ln cap="flat" w="762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7" name="Shape 347"/>
          <p:cNvCxnSpPr/>
          <p:nvPr/>
        </p:nvCxnSpPr>
        <p:spPr>
          <a:xfrm>
            <a:off x="3842050" y="2354000"/>
            <a:ext cx="1244399" cy="912599"/>
          </a:xfrm>
          <a:prstGeom prst="straightConnector1">
            <a:avLst/>
          </a:prstGeom>
          <a:noFill/>
          <a:ln cap="flat" w="762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8" name="Shape 348"/>
          <p:cNvCxnSpPr/>
          <p:nvPr/>
        </p:nvCxnSpPr>
        <p:spPr>
          <a:xfrm flipH="1">
            <a:off x="2198799" y="2156950"/>
            <a:ext cx="113700" cy="404400"/>
          </a:xfrm>
          <a:prstGeom prst="straightConnector1">
            <a:avLst/>
          </a:prstGeom>
          <a:noFill/>
          <a:ln cap="flat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49" name="Shape 349"/>
          <p:cNvSpPr txBox="1"/>
          <p:nvPr/>
        </p:nvSpPr>
        <p:spPr>
          <a:xfrm>
            <a:off x="2199000" y="29762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95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105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6499400" y="29762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95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105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</p:txBody>
      </p:sp>
      <p:sp>
        <p:nvSpPr>
          <p:cNvPr id="351" name="Shape 351"/>
          <p:cNvSpPr txBox="1"/>
          <p:nvPr/>
        </p:nvSpPr>
        <p:spPr>
          <a:xfrm>
            <a:off x="6499400" y="5537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95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105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1185000" y="2267100"/>
            <a:ext cx="6773999" cy="609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Agora todo mundo tem o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Registro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atualizado.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1185000" y="2267100"/>
            <a:ext cx="6773999" cy="609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Mas espere, temos problemas!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1056600" y="1948500"/>
            <a:ext cx="7030800" cy="1246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Se o Lucas caminhar até o Gabriel para mostrar a atualização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a ser feita no Registro dele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, como o Gabriel vai saber se a Ana realmente autorizou essa transação?</a:t>
            </a:r>
          </a:p>
        </p:txBody>
      </p:sp>
      <p:sp>
        <p:nvSpPr>
          <p:cNvPr id="367" name="Shape 367"/>
          <p:cNvSpPr txBox="1"/>
          <p:nvPr>
            <p:ph idx="2" type="title"/>
          </p:nvPr>
        </p:nvSpPr>
        <p:spPr>
          <a:xfrm>
            <a:off x="277975" y="128875"/>
            <a:ext cx="4784399" cy="1034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0" lang="pt-BR" sz="1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 Ana comprou uma casa do Lucas por </a:t>
            </a:r>
            <a:r>
              <a:rPr b="0" lang="pt-BR"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5 unidades</a:t>
            </a:r>
            <a:r>
              <a:rPr b="0" lang="pt-BR" sz="1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</a:t>
            </a:r>
          </a:p>
          <a:p>
            <a:pPr rtl="0">
              <a:spcBef>
                <a:spcPts val="0"/>
              </a:spcBef>
              <a:buNone/>
            </a:pPr>
            <a:r>
              <a:rPr b="0" lang="pt-BR" sz="1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Ana e Lucas tem o registro atualizado.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pt-BR" sz="1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Gabriel e Josik não tem o registro atualizado.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/>
        </p:nvSpPr>
        <p:spPr>
          <a:xfrm>
            <a:off x="2199000" y="5537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95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105 moedas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100 moedas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150300" y="553725"/>
            <a:ext cx="1980000" cy="1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Ana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Gabriel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Lucas</a:t>
            </a:r>
          </a:p>
          <a:p>
            <a:pPr lvl="0" rtl="0" algn="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Josikwylkson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1195675" y="87100"/>
            <a:ext cx="2042999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Registro da Ana</a:t>
            </a:r>
          </a:p>
        </p:txBody>
      </p:sp>
      <p:graphicFrame>
        <p:nvGraphicFramePr>
          <p:cNvPr id="375" name="Shape 375"/>
          <p:cNvGraphicFramePr/>
          <p:nvPr/>
        </p:nvGraphicFramePr>
        <p:xfrm>
          <a:off x="419262" y="295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{072F1524-0408-4E18-928E-5DB6AE850CEC}</a:tableStyleId>
              </a:tblPr>
              <a:tblGrid>
                <a:gridCol w="895250"/>
                <a:gridCol w="1076800"/>
                <a:gridCol w="1950875"/>
                <a:gridCol w="1997400"/>
                <a:gridCol w="23851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2400">
                          <a:solidFill>
                            <a:srgbClr val="FFFFFF"/>
                          </a:solidFill>
                        </a:rPr>
                        <a:t>De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2400">
                          <a:solidFill>
                            <a:srgbClr val="FFFFFF"/>
                          </a:solidFill>
                        </a:rPr>
                        <a:t>Para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2400">
                          <a:solidFill>
                            <a:srgbClr val="FFFFFF"/>
                          </a:solidFill>
                        </a:rPr>
                        <a:t>Quantidade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2400">
                          <a:solidFill>
                            <a:srgbClr val="FFFFFF"/>
                          </a:solidFill>
                        </a:rPr>
                        <a:t>Assinatura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pt-BR" sz="2400">
                          <a:solidFill>
                            <a:srgbClr val="FFFFFF"/>
                          </a:solidFill>
                        </a:rPr>
                        <a:t>Data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1800">
                          <a:solidFill>
                            <a:srgbClr val="FFFFFF"/>
                          </a:solidFill>
                        </a:rPr>
                        <a:t>Ana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1800">
                          <a:solidFill>
                            <a:srgbClr val="FFFFFF"/>
                          </a:solidFill>
                        </a:rPr>
                        <a:t>Lucas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1800">
                          <a:solidFill>
                            <a:srgbClr val="FFFFFF"/>
                          </a:solidFill>
                        </a:rPr>
                        <a:t>5 moedas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  <a:buNone/>
                      </a:pPr>
                      <a:r>
                        <a:rPr lang="pt-BR" sz="1800">
                          <a:solidFill>
                            <a:srgbClr val="FFFFFF"/>
                          </a:solidFill>
                          <a:latin typeface="Over the Rainbow"/>
                          <a:ea typeface="Over the Rainbow"/>
                          <a:cs typeface="Over the Rainbow"/>
                          <a:sym typeface="Over the Rainbow"/>
                        </a:rPr>
                        <a:t>Ana Fagundes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rtl="0">
                        <a:spcBef>
                          <a:spcPts val="0"/>
                        </a:spcBef>
                        <a:buNone/>
                      </a:pPr>
                      <a:r>
                        <a:rPr lang="pt-BR" sz="180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25/05/2014 13:22:30s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6" name="Shape 376"/>
          <p:cNvSpPr/>
          <p:nvPr/>
        </p:nvSpPr>
        <p:spPr>
          <a:xfrm>
            <a:off x="4322375" y="1252532"/>
            <a:ext cx="1425575" cy="754700"/>
          </a:xfrm>
          <a:custGeom>
            <a:pathLst>
              <a:path extrusionOk="0" h="30188" w="57023">
                <a:moveTo>
                  <a:pt x="0" y="1904"/>
                </a:moveTo>
                <a:cubicBezTo>
                  <a:pt x="13684" y="1122"/>
                  <a:pt x="29302" y="-2866"/>
                  <a:pt x="41056" y="4185"/>
                </a:cubicBezTo>
                <a:cubicBezTo>
                  <a:pt x="49778" y="9417"/>
                  <a:pt x="52478" y="21088"/>
                  <a:pt x="57023" y="30188"/>
                </a:cubicBezTo>
              </a:path>
            </a:pathLst>
          </a:custGeom>
          <a:noFill/>
          <a:ln cap="flat" w="19050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377" name="Shape 377"/>
          <p:cNvSpPr/>
          <p:nvPr/>
        </p:nvSpPr>
        <p:spPr>
          <a:xfrm rot="10048082">
            <a:off x="5519789" y="1989391"/>
            <a:ext cx="593131" cy="501857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881550" y="2132700"/>
            <a:ext cx="7380899" cy="878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Então o problema foi resolvido, mas temos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mais um problema a ser resolvido. 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1205400" y="1924200"/>
            <a:ext cx="6733200" cy="1295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E se o jogo tivesse 30 ou 40 pessoas, como poderíamos atualizar o Registro de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todas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essas pessoas sempre que uma transação fosse realizada? 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1189800" y="3158714"/>
            <a:ext cx="6764400" cy="570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O que nós já sabemos sobre o </a:t>
            </a:r>
            <a:r>
              <a:rPr b="0" lang="pt-BR" sz="2400">
                <a:solidFill>
                  <a:srgbClr val="FF9900"/>
                </a:solidFill>
                <a:latin typeface="Abel"/>
                <a:ea typeface="Abel"/>
                <a:cs typeface="Abel"/>
                <a:sym typeface="Abel"/>
              </a:rPr>
              <a:t>Bitcoin</a:t>
            </a:r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637" y="1489387"/>
            <a:ext cx="1402725" cy="14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1205400" y="2289900"/>
            <a:ext cx="6733200" cy="56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Como poderíamos sincronizar esses Registros de papel?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1205400" y="2289900"/>
            <a:ext cx="6733200" cy="56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0000"/>
                </a:solidFill>
                <a:latin typeface="Abel"/>
                <a:ea typeface="Abel"/>
                <a:cs typeface="Abel"/>
                <a:sym typeface="Abel"/>
              </a:rPr>
              <a:t>Não poderíamos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 E aí que a computação entra.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785700" y="1480800"/>
            <a:ext cx="7572599" cy="2181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Podemos mover os saldos para um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Registro digital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, utilizar um software para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sincronizar esses dados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entre todo mundo do jogo. Podemos utilizar também uma matemática que garanta que só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eu possa gastar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o meu dinheiro e que as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assinaturas digitais de cada transação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não sejam esquecidas.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785700" y="3005275"/>
            <a:ext cx="7572599" cy="56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E bem, é isso que o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Protocolo Bitcoin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(basicamente) faz.</a:t>
            </a:r>
          </a:p>
        </p:txBody>
      </p:sp>
      <p:pic>
        <p:nvPicPr>
          <p:cNvPr id="408" name="Shape 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637" y="1248125"/>
            <a:ext cx="1402725" cy="14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1177350" y="1872600"/>
            <a:ext cx="6789299" cy="139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No Bitcoin, ao invés de identificar uma conta pelo número ou pelo nome do dono, as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contas são identificadas por um identificador alfanumérico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x="1205400" y="2048250"/>
            <a:ext cx="6733200" cy="104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Por exemplo: </a:t>
            </a:r>
            <a:r>
              <a:rPr b="0" lang="pt-BR" sz="30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1KCFS9Td2c8PVF31h9N5r2zz6AVgTX9GRq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1205400" y="2276400"/>
            <a:ext cx="6733200" cy="590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Isso torna o Bitcoin “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anônimo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”.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1205400" y="2103000"/>
            <a:ext cx="6733200" cy="93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Cada conta é chamada de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endereço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O número de endereços possíveis é limitado.</a:t>
            </a: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1205400" y="2285550"/>
            <a:ext cx="6733200" cy="57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Existem </a:t>
            </a:r>
            <a:r>
              <a:rPr b="0" lang="pt-BR" sz="240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2¹⁶⁰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endereços Bitcoin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possíveis.</a:t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x="1205400" y="1908000"/>
            <a:ext cx="6733200" cy="132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2¹⁶⁰ = </a:t>
            </a:r>
            <a:r>
              <a:rPr b="0" lang="pt-BR" sz="30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1,461,501,637,330,902,918,203,684, 832,716,283,019,655,932,542,976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568925"/>
            <a:ext cx="8229600" cy="65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Bitcoin</a:t>
            </a:r>
          </a:p>
        </p:txBody>
      </p:sp>
      <p:grpSp>
        <p:nvGrpSpPr>
          <p:cNvPr id="67" name="Shape 67"/>
          <p:cNvGrpSpPr/>
          <p:nvPr/>
        </p:nvGrpSpPr>
        <p:grpSpPr>
          <a:xfrm>
            <a:off x="463675" y="2322850"/>
            <a:ext cx="2582100" cy="1617624"/>
            <a:chOff x="463675" y="2322850"/>
            <a:chExt cx="2582100" cy="1617624"/>
          </a:xfrm>
        </p:grpSpPr>
        <p:pic>
          <p:nvPicPr>
            <p:cNvPr id="68" name="Shape 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79900" y="2322850"/>
              <a:ext cx="949650" cy="918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Shape 69"/>
            <p:cNvSpPr txBox="1"/>
            <p:nvPr/>
          </p:nvSpPr>
          <p:spPr>
            <a:xfrm>
              <a:off x="463675" y="3328775"/>
              <a:ext cx="2582100" cy="611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pt-BR" sz="2400">
                  <a:solidFill>
                    <a:srgbClr val="FFFFFF"/>
                  </a:solidFill>
                  <a:latin typeface="Abel"/>
                  <a:ea typeface="Abel"/>
                  <a:cs typeface="Abel"/>
                  <a:sym typeface="Abel"/>
                </a:rPr>
                <a:t>Open Source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b="1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70" name="Shape 70"/>
          <p:cNvGrpSpPr/>
          <p:nvPr/>
        </p:nvGrpSpPr>
        <p:grpSpPr>
          <a:xfrm>
            <a:off x="3280950" y="2185725"/>
            <a:ext cx="2582100" cy="1754749"/>
            <a:chOff x="3280950" y="2185725"/>
            <a:chExt cx="2582100" cy="1754749"/>
          </a:xfrm>
        </p:grpSpPr>
        <p:pic>
          <p:nvPicPr>
            <p:cNvPr id="71" name="Shape 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00475" y="2185725"/>
              <a:ext cx="1143050" cy="1143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" name="Shape 72"/>
            <p:cNvSpPr txBox="1"/>
            <p:nvPr/>
          </p:nvSpPr>
          <p:spPr>
            <a:xfrm>
              <a:off x="3280950" y="3328775"/>
              <a:ext cx="2582100" cy="611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pt-BR" sz="2400">
                  <a:solidFill>
                    <a:srgbClr val="FFFFFF"/>
                  </a:solidFill>
                  <a:latin typeface="Abel"/>
                  <a:ea typeface="Abel"/>
                  <a:cs typeface="Abel"/>
                  <a:sym typeface="Abel"/>
                </a:rPr>
                <a:t>Descentralizado</a:t>
              </a:r>
            </a:p>
          </p:txBody>
        </p:sp>
      </p:grpSp>
      <p:grpSp>
        <p:nvGrpSpPr>
          <p:cNvPr id="73" name="Shape 73"/>
          <p:cNvGrpSpPr/>
          <p:nvPr/>
        </p:nvGrpSpPr>
        <p:grpSpPr>
          <a:xfrm>
            <a:off x="5817425" y="2185712"/>
            <a:ext cx="2582100" cy="1754762"/>
            <a:chOff x="5817425" y="2185712"/>
            <a:chExt cx="2582100" cy="1754762"/>
          </a:xfrm>
        </p:grpSpPr>
        <p:pic>
          <p:nvPicPr>
            <p:cNvPr id="74" name="Shape 7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36950" y="2185712"/>
              <a:ext cx="1143051" cy="11118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Shape 75"/>
            <p:cNvSpPr txBox="1"/>
            <p:nvPr/>
          </p:nvSpPr>
          <p:spPr>
            <a:xfrm>
              <a:off x="5817425" y="3328775"/>
              <a:ext cx="2582100" cy="611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pt-BR" sz="2400">
                  <a:solidFill>
                    <a:srgbClr val="FFFFFF"/>
                  </a:solidFill>
                  <a:latin typeface="Abel"/>
                  <a:ea typeface="Abel"/>
                  <a:cs typeface="Abel"/>
                  <a:sym typeface="Abel"/>
                </a:rPr>
                <a:t>Gratuito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1205400" y="2285550"/>
            <a:ext cx="6733200" cy="508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Isso é maior que o número de estrelas no Universo.</a:t>
            </a:r>
          </a:p>
        </p:txBody>
      </p:sp>
      <p:sp>
        <p:nvSpPr>
          <p:cNvPr id="444" name="Shape 444"/>
          <p:cNvSpPr txBox="1"/>
          <p:nvPr>
            <p:ph idx="2" type="title"/>
          </p:nvPr>
        </p:nvSpPr>
        <p:spPr>
          <a:xfrm>
            <a:off x="494850" y="2794050"/>
            <a:ext cx="8154300" cy="508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6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É, você pode ter quantos endereços Bitcoin você quiser.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1205400" y="1872600"/>
            <a:ext cx="6733200" cy="139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No Bitcoin, cada movimentação de saldo é registrada e chamada de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transação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 Todas as transações ficam disponíveis publicamente no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Blockchain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Shape 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type="title"/>
          </p:nvPr>
        </p:nvSpPr>
        <p:spPr>
          <a:xfrm>
            <a:off x="1205400" y="2318550"/>
            <a:ext cx="7291199" cy="506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Isso caracteriza o Bitcoin como um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sistema de pagamentos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926400" y="2318550"/>
            <a:ext cx="7291199" cy="97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Em suma, o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melhor sistema de pagamentos do mundo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 forma perfeita de dinheiro, segundo (alguns) economistas.</a:t>
            </a:r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type="title"/>
          </p:nvPr>
        </p:nvSpPr>
        <p:spPr>
          <a:xfrm>
            <a:off x="413175" y="1642275"/>
            <a:ext cx="4274100" cy="279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pt-BR" sz="2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Moeda FIAT (Dólar, Real):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pt-BR" sz="2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- Entre 2 e 4 dias.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pt-BR" sz="2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- Taxas que variam de 5% a 10%.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pt-BR" sz="2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- Dar todos os seus dados para um intermediário.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 sz="20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rtl="0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O que chegou (melhor cenário): 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pt-BR" sz="3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R$9.500,00 </a:t>
            </a:r>
          </a:p>
        </p:txBody>
      </p:sp>
      <p:sp>
        <p:nvSpPr>
          <p:cNvPr id="470" name="Shape 470"/>
          <p:cNvSpPr txBox="1"/>
          <p:nvPr>
            <p:ph idx="2" type="title"/>
          </p:nvPr>
        </p:nvSpPr>
        <p:spPr>
          <a:xfrm>
            <a:off x="226950" y="135050"/>
            <a:ext cx="7999500" cy="65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Transferência Internacional (Brasil p/ China)</a:t>
            </a:r>
          </a:p>
        </p:txBody>
      </p:sp>
      <p:sp>
        <p:nvSpPr>
          <p:cNvPr id="471" name="Shape 471"/>
          <p:cNvSpPr txBox="1"/>
          <p:nvPr>
            <p:ph idx="3" type="title"/>
          </p:nvPr>
        </p:nvSpPr>
        <p:spPr>
          <a:xfrm>
            <a:off x="413175" y="656400"/>
            <a:ext cx="2054400" cy="65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pt-BR" sz="3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R$10.000</a:t>
            </a:r>
          </a:p>
        </p:txBody>
      </p:sp>
      <p:sp>
        <p:nvSpPr>
          <p:cNvPr id="472" name="Shape 472"/>
          <p:cNvSpPr txBox="1"/>
          <p:nvPr>
            <p:ph idx="4" type="title"/>
          </p:nvPr>
        </p:nvSpPr>
        <p:spPr>
          <a:xfrm>
            <a:off x="4785950" y="1642275"/>
            <a:ext cx="4151999" cy="279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Bitcoin: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pt-BR" sz="2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- 10 minutos.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pt-BR" sz="2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- Taxa de R$0,04 (0,0001 btc).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pt-BR" sz="2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- Transação direta e “anônima”.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b="0" sz="20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 sz="20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lvl="0" rtl="0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O que chegou (todos os cenários): 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pt-BR" sz="3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R$9.999,96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type="title"/>
          </p:nvPr>
        </p:nvSpPr>
        <p:spPr>
          <a:xfrm>
            <a:off x="926400" y="2271150"/>
            <a:ext cx="7291199" cy="601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O Bitcoin é quase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pureza com paçoca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, é fenomenal.</a:t>
            </a: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type="title"/>
          </p:nvPr>
        </p:nvSpPr>
        <p:spPr>
          <a:xfrm>
            <a:off x="886500" y="1872600"/>
            <a:ext cx="7371000" cy="139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Cada endereço Bitcoin possui um saldo. Esse saldo existe através de moedas chamadas bitcoins e que possuem um valor.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Logo, o Bitcoin também é uma moeda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 </a:t>
            </a:r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x="886500" y="2110950"/>
            <a:ext cx="7371000" cy="92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Assim como o ouro, o Bitcoin é global, de forma que ele pode ser comprado e vendido em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qualquer país do mundo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1205400" y="1872600"/>
            <a:ext cx="6733200" cy="139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Existirão ao todo 21 milhões de bitcoins que são liberados de forma previsível em um processo chamado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mineração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 O último bitcoin será minerado em 2140.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876600" y="2325150"/>
            <a:ext cx="7390799" cy="493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O que é possível fazer com o </a:t>
            </a:r>
            <a:r>
              <a:rPr b="0" lang="pt-BR" sz="2400">
                <a:solidFill>
                  <a:schemeClr val="accent2"/>
                </a:solidFill>
                <a:latin typeface="Abel"/>
                <a:ea typeface="Abel"/>
                <a:cs typeface="Abel"/>
                <a:sym typeface="Abel"/>
              </a:rPr>
              <a:t>Bitcoin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457200" y="1334350"/>
            <a:ext cx="8540999" cy="294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Bitcoin 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= o sistema Bitcoin como um todo (protocolo, tecnologia).</a:t>
            </a:r>
          </a:p>
          <a:p>
            <a:pPr rtl="0">
              <a:spcBef>
                <a:spcPts val="0"/>
              </a:spcBef>
              <a:buNone/>
            </a:pP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bitcoin 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= unidade de moeda (ex: 1 bitcoin, 2.543 bitcoins).</a:t>
            </a:r>
          </a:p>
          <a:p>
            <a:pPr rtl="0">
              <a:spcBef>
                <a:spcPts val="0"/>
              </a:spcBef>
              <a:buNone/>
            </a:pP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endereço bitcoin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= uma conta</a:t>
            </a:r>
          </a:p>
          <a:p>
            <a:pPr rtl="0">
              <a:spcBef>
                <a:spcPts val="0"/>
              </a:spcBef>
              <a:buNone/>
            </a:pP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transação 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= uma transferência de bitcoins entre contas.</a:t>
            </a:r>
          </a:p>
          <a:p>
            <a:pPr rtl="0">
              <a:spcBef>
                <a:spcPts val="0"/>
              </a:spcBef>
              <a:buNone/>
            </a:pP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Blockchain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= um registro público com todas as transações da história.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mineração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 = processo que vai liberando mais bitcoins na rede a uma taxa previsível. É uma recompensa da Rede Bitcoin por deixar o computador processando informações importantes para o sistema.</a:t>
            </a:r>
          </a:p>
        </p:txBody>
      </p:sp>
      <p:sp>
        <p:nvSpPr>
          <p:cNvPr id="498" name="Shape 498"/>
          <p:cNvSpPr txBox="1"/>
          <p:nvPr>
            <p:ph idx="2" type="title"/>
          </p:nvPr>
        </p:nvSpPr>
        <p:spPr>
          <a:xfrm>
            <a:off x="457200" y="568925"/>
            <a:ext cx="5290799" cy="65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Resumindo o </a:t>
            </a:r>
            <a:r>
              <a:rPr i="1" lang="pt-BR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bitcoinês</a:t>
            </a:r>
            <a:r>
              <a:rPr lang="pt-BR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:</a:t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1189800" y="3158725"/>
            <a:ext cx="6764400" cy="88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Por que o Bitcoin pode impulsionar o open-source e consequentemente o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software-livre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?</a:t>
            </a:r>
          </a:p>
        </p:txBody>
      </p:sp>
      <p:pic>
        <p:nvPicPr>
          <p:cNvPr id="504" name="Shape 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7203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type="title"/>
          </p:nvPr>
        </p:nvSpPr>
        <p:spPr>
          <a:xfrm>
            <a:off x="1189800" y="1927500"/>
            <a:ext cx="6764400" cy="128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O Bitcoin solucionou vários problemas e permitiu, pela primeira vez, a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reprodução de bens escassos no meio digital de forma descentralizada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</a:t>
            </a:r>
          </a:p>
        </p:txBody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50" y="1029601"/>
            <a:ext cx="8108698" cy="3645324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>
            <p:ph type="title"/>
          </p:nvPr>
        </p:nvSpPr>
        <p:spPr>
          <a:xfrm>
            <a:off x="457200" y="226800"/>
            <a:ext cx="8108699" cy="65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DemocracyOS: Democracia real e verificável</a:t>
            </a: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type="title"/>
          </p:nvPr>
        </p:nvSpPr>
        <p:spPr>
          <a:xfrm>
            <a:off x="457200" y="226800"/>
            <a:ext cx="8236500" cy="65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Storj.io: Cloud descentralizada</a:t>
            </a:r>
          </a:p>
        </p:txBody>
      </p:sp>
      <p:pic>
        <p:nvPicPr>
          <p:cNvPr id="521" name="Shape 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87" y="940650"/>
            <a:ext cx="8236623" cy="37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type="title"/>
          </p:nvPr>
        </p:nvSpPr>
        <p:spPr>
          <a:xfrm>
            <a:off x="339650" y="169775"/>
            <a:ext cx="7674299" cy="65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BitNation: governança descentralizada</a:t>
            </a:r>
          </a:p>
        </p:txBody>
      </p:sp>
      <p:pic>
        <p:nvPicPr>
          <p:cNvPr id="527" name="Shape 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87" y="881399"/>
            <a:ext cx="8236624" cy="404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/>
          <p:nvPr>
            <p:ph type="title"/>
          </p:nvPr>
        </p:nvSpPr>
        <p:spPr>
          <a:xfrm>
            <a:off x="339650" y="169775"/>
            <a:ext cx="7674299" cy="65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Ethereum: apps descentralizados</a:t>
            </a:r>
          </a:p>
        </p:txBody>
      </p:sp>
      <p:pic>
        <p:nvPicPr>
          <p:cNvPr id="533" name="Shape 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87" y="832348"/>
            <a:ext cx="8236625" cy="4141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type="title"/>
          </p:nvPr>
        </p:nvSpPr>
        <p:spPr>
          <a:xfrm>
            <a:off x="876600" y="1881750"/>
            <a:ext cx="7390799" cy="1380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“Eu penso que o Bitcoin é o primeiro [dinheiro encriptado] que tem o potencial </a:t>
            </a:r>
            <a:r>
              <a:rPr b="0" lang="pt-BR" sz="2400">
                <a:solidFill>
                  <a:srgbClr val="7ED3F7"/>
                </a:solidFill>
                <a:latin typeface="Abel"/>
                <a:ea typeface="Abel"/>
                <a:cs typeface="Abel"/>
                <a:sym typeface="Abel"/>
              </a:rPr>
              <a:t>de fazer alguma coisa como mudar o mundo</a:t>
            </a: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.”</a:t>
            </a:r>
          </a:p>
          <a:p>
            <a:pPr lvl="0" rtl="0" algn="r">
              <a:spcBef>
                <a:spcPts val="0"/>
              </a:spcBef>
              <a:buNone/>
            </a:pPr>
            <a:r>
              <a:rPr b="0" lang="pt-BR" sz="1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(Peter Thiel, fundador do Paypal)</a:t>
            </a:r>
          </a:p>
        </p:txBody>
      </p:sp>
      <p:pic>
        <p:nvPicPr>
          <p:cNvPr id="539" name="Shape 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625" y="4319425"/>
            <a:ext cx="2782799" cy="695699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 txBox="1"/>
          <p:nvPr/>
        </p:nvSpPr>
        <p:spPr>
          <a:xfrm>
            <a:off x="6122625" y="3896125"/>
            <a:ext cx="24195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1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Slides licenciados sob:</a:t>
            </a: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7C5852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62" y="858423"/>
            <a:ext cx="8247875" cy="24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Shape 546"/>
          <p:cNvSpPr txBox="1"/>
          <p:nvPr/>
        </p:nvSpPr>
        <p:spPr>
          <a:xfrm>
            <a:off x="1264650" y="3302250"/>
            <a:ext cx="66147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github.com/paladini</a:t>
            </a:r>
          </a:p>
          <a:p>
            <a:pPr rtl="0" algn="ctr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facebook.com/nandopaladini</a:t>
            </a:r>
          </a:p>
          <a:p>
            <a:pPr rtl="0" algn="ctr">
              <a:spcBef>
                <a:spcPts val="0"/>
              </a:spcBef>
              <a:buNone/>
            </a:pPr>
            <a:r>
              <a:rPr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fernando.paladini@institutobitcoin.org</a:t>
            </a:r>
          </a:p>
          <a:p>
            <a:pPr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47" name="Shape 547"/>
          <p:cNvSpPr txBox="1"/>
          <p:nvPr>
            <p:ph type="title"/>
          </p:nvPr>
        </p:nvSpPr>
        <p:spPr>
          <a:xfrm>
            <a:off x="876612" y="365225"/>
            <a:ext cx="7390799" cy="493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Mais informações? Ficou interessado? Tem alguma dúvida?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876600" y="2200500"/>
            <a:ext cx="7390799" cy="74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4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Compras!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98" y="513225"/>
            <a:ext cx="1523700" cy="15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550" y="3935021"/>
            <a:ext cx="2820225" cy="103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4237" y="413991"/>
            <a:ext cx="1962850" cy="3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1387" y="979124"/>
            <a:ext cx="2995624" cy="11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1969822">
            <a:off x="6260237" y="2511551"/>
            <a:ext cx="2730838" cy="7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80950" y="-1"/>
            <a:ext cx="2995628" cy="92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2810" y="2564325"/>
            <a:ext cx="2395877" cy="5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84875" y="3102675"/>
            <a:ext cx="1576537" cy="182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86450" y="1079653"/>
            <a:ext cx="2280952" cy="984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5287" y="3648322"/>
            <a:ext cx="3265967" cy="9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876600" y="2200500"/>
            <a:ext cx="7390799" cy="742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0" lang="pt-BR" sz="4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Doações!</a:t>
            </a:r>
          </a:p>
        </p:txBody>
      </p:sp>
      <p:sp>
        <p:nvSpPr>
          <p:cNvPr id="101" name="Shape 101"/>
          <p:cNvSpPr txBox="1"/>
          <p:nvPr>
            <p:ph idx="2" type="title"/>
          </p:nvPr>
        </p:nvSpPr>
        <p:spPr>
          <a:xfrm>
            <a:off x="1623781" y="2943000"/>
            <a:ext cx="1427099" cy="553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Wikimedia</a:t>
            </a:r>
          </a:p>
        </p:txBody>
      </p:sp>
      <p:sp>
        <p:nvSpPr>
          <p:cNvPr id="102" name="Shape 102"/>
          <p:cNvSpPr txBox="1"/>
          <p:nvPr>
            <p:ph idx="3" type="title"/>
          </p:nvPr>
        </p:nvSpPr>
        <p:spPr>
          <a:xfrm>
            <a:off x="3384256" y="2943000"/>
            <a:ext cx="1427099" cy="553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LibreOffice</a:t>
            </a:r>
          </a:p>
        </p:txBody>
      </p:sp>
      <p:sp>
        <p:nvSpPr>
          <p:cNvPr id="103" name="Shape 103"/>
          <p:cNvSpPr txBox="1"/>
          <p:nvPr>
            <p:ph idx="4" type="title"/>
          </p:nvPr>
        </p:nvSpPr>
        <p:spPr>
          <a:xfrm>
            <a:off x="5144731" y="2943000"/>
            <a:ext cx="803099" cy="553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GIMP</a:t>
            </a:r>
          </a:p>
        </p:txBody>
      </p:sp>
      <p:sp>
        <p:nvSpPr>
          <p:cNvPr id="104" name="Shape 104"/>
          <p:cNvSpPr txBox="1"/>
          <p:nvPr>
            <p:ph idx="5" type="title"/>
          </p:nvPr>
        </p:nvSpPr>
        <p:spPr>
          <a:xfrm>
            <a:off x="6281218" y="2943000"/>
            <a:ext cx="1238999" cy="553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VideoLan</a:t>
            </a:r>
          </a:p>
        </p:txBody>
      </p:sp>
      <p:sp>
        <p:nvSpPr>
          <p:cNvPr id="105" name="Shape 105"/>
          <p:cNvSpPr txBox="1"/>
          <p:nvPr>
            <p:ph idx="6" type="title"/>
          </p:nvPr>
        </p:nvSpPr>
        <p:spPr>
          <a:xfrm>
            <a:off x="2172853" y="3496800"/>
            <a:ext cx="1753799" cy="553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Sea Shepard</a:t>
            </a:r>
          </a:p>
        </p:txBody>
      </p:sp>
      <p:sp>
        <p:nvSpPr>
          <p:cNvPr id="106" name="Shape 106"/>
          <p:cNvSpPr txBox="1"/>
          <p:nvPr>
            <p:ph idx="7" type="title"/>
          </p:nvPr>
        </p:nvSpPr>
        <p:spPr>
          <a:xfrm>
            <a:off x="3997947" y="3496800"/>
            <a:ext cx="1537499" cy="553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Archive.org</a:t>
            </a:r>
          </a:p>
        </p:txBody>
      </p:sp>
      <p:sp>
        <p:nvSpPr>
          <p:cNvPr id="107" name="Shape 107"/>
          <p:cNvSpPr txBox="1"/>
          <p:nvPr>
            <p:ph idx="8" type="title"/>
          </p:nvPr>
        </p:nvSpPr>
        <p:spPr>
          <a:xfrm>
            <a:off x="5606746" y="3496800"/>
            <a:ext cx="1364400" cy="553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Wikileaks</a:t>
            </a:r>
          </a:p>
        </p:txBody>
      </p:sp>
      <p:sp>
        <p:nvSpPr>
          <p:cNvPr id="108" name="Shape 108"/>
          <p:cNvSpPr txBox="1"/>
          <p:nvPr>
            <p:ph idx="9" type="title"/>
          </p:nvPr>
        </p:nvSpPr>
        <p:spPr>
          <a:xfrm>
            <a:off x="3445987" y="4050600"/>
            <a:ext cx="1137000" cy="553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Mozilla</a:t>
            </a:r>
          </a:p>
        </p:txBody>
      </p:sp>
      <p:sp>
        <p:nvSpPr>
          <p:cNvPr id="109" name="Shape 109"/>
          <p:cNvSpPr txBox="1"/>
          <p:nvPr>
            <p:ph idx="13" type="title"/>
          </p:nvPr>
        </p:nvSpPr>
        <p:spPr>
          <a:xfrm>
            <a:off x="4656412" y="4050600"/>
            <a:ext cx="1041600" cy="553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0" lang="pt-BR"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GNOME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